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7" r:id="rId2"/>
    <p:sldId id="263" r:id="rId3"/>
    <p:sldId id="276" r:id="rId4"/>
    <p:sldId id="258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  <p:sldId id="278" r:id="rId19"/>
    <p:sldId id="277" r:id="rId20"/>
    <p:sldId id="256" r:id="rId21"/>
    <p:sldId id="261" r:id="rId22"/>
    <p:sldId id="262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255C6-6D75-4FC9-BDC5-C7F572D83F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C0E3B77-72ED-4DE9-82F9-33150C349CA0}">
      <dgm:prSet/>
      <dgm:spPr>
        <a:solidFill>
          <a:srgbClr val="92D050"/>
        </a:solidFill>
      </dgm:spPr>
      <dgm:t>
        <a:bodyPr/>
        <a:lstStyle/>
        <a:p>
          <a:pPr rtl="0"/>
          <a:r>
            <a:rPr lang="de-DE" b="1" dirty="0">
              <a:solidFill>
                <a:schemeClr val="tx1"/>
              </a:solidFill>
            </a:rPr>
            <a:t>Stadtteil </a:t>
          </a:r>
          <a:r>
            <a:rPr lang="de-DE" b="1" dirty="0" err="1">
              <a:solidFill>
                <a:schemeClr val="tx1"/>
              </a:solidFill>
            </a:rPr>
            <a:t>Hintersteinau</a:t>
          </a:r>
          <a:r>
            <a:rPr lang="de-DE" b="1" dirty="0">
              <a:solidFill>
                <a:schemeClr val="tx1"/>
              </a:solidFill>
            </a:rPr>
            <a:t> Wohnbaugebiet „Auf der Rüde“</a:t>
          </a:r>
        </a:p>
      </dgm:t>
    </dgm:pt>
    <dgm:pt modelId="{4A4BC6C3-AB04-4A5B-A7A8-3A3C6E012432}" type="parTrans" cxnId="{A3EAE712-3365-4570-B870-FF364726AFB0}">
      <dgm:prSet/>
      <dgm:spPr/>
      <dgm:t>
        <a:bodyPr/>
        <a:lstStyle/>
        <a:p>
          <a:endParaRPr lang="de-DE"/>
        </a:p>
      </dgm:t>
    </dgm:pt>
    <dgm:pt modelId="{08527B2B-63DC-4B0B-91F0-9B486AB4D680}" type="sibTrans" cxnId="{A3EAE712-3365-4570-B870-FF364726AFB0}">
      <dgm:prSet/>
      <dgm:spPr/>
      <dgm:t>
        <a:bodyPr/>
        <a:lstStyle/>
        <a:p>
          <a:endParaRPr lang="de-DE"/>
        </a:p>
      </dgm:t>
    </dgm:pt>
    <dgm:pt modelId="{A30ACFEB-7411-446A-9BA1-4A15545FDF10}" type="pres">
      <dgm:prSet presAssocID="{5C0255C6-6D75-4FC9-BDC5-C7F572D83F00}" presName="linear" presStyleCnt="0">
        <dgm:presLayoutVars>
          <dgm:animLvl val="lvl"/>
          <dgm:resizeHandles val="exact"/>
        </dgm:presLayoutVars>
      </dgm:prSet>
      <dgm:spPr/>
    </dgm:pt>
    <dgm:pt modelId="{3BE1FED2-67D0-4CC8-8717-4048AFBD7376}" type="pres">
      <dgm:prSet presAssocID="{0C0E3B77-72ED-4DE9-82F9-33150C349CA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31C9510-1226-49C6-868E-E62575148AC2}" type="presOf" srcId="{5C0255C6-6D75-4FC9-BDC5-C7F572D83F00}" destId="{A30ACFEB-7411-446A-9BA1-4A15545FDF10}" srcOrd="0" destOrd="0" presId="urn:microsoft.com/office/officeart/2005/8/layout/vList2"/>
    <dgm:cxn modelId="{A3EAE712-3365-4570-B870-FF364726AFB0}" srcId="{5C0255C6-6D75-4FC9-BDC5-C7F572D83F00}" destId="{0C0E3B77-72ED-4DE9-82F9-33150C349CA0}" srcOrd="0" destOrd="0" parTransId="{4A4BC6C3-AB04-4A5B-A7A8-3A3C6E012432}" sibTransId="{08527B2B-63DC-4B0B-91F0-9B486AB4D680}"/>
    <dgm:cxn modelId="{5F14CFF3-2ED2-4048-B5C6-8B6278852B20}" type="presOf" srcId="{0C0E3B77-72ED-4DE9-82F9-33150C349CA0}" destId="{3BE1FED2-67D0-4CC8-8717-4048AFBD7376}" srcOrd="0" destOrd="0" presId="urn:microsoft.com/office/officeart/2005/8/layout/vList2"/>
    <dgm:cxn modelId="{81F1024C-6D5C-438D-9974-14059FB23C21}" type="presParOf" srcId="{A30ACFEB-7411-446A-9BA1-4A15545FDF10}" destId="{3BE1FED2-67D0-4CC8-8717-4048AFBD73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1FED2-67D0-4CC8-8717-4048AFBD7376}">
      <dsp:nvSpPr>
        <dsp:cNvPr id="0" name=""/>
        <dsp:cNvSpPr/>
      </dsp:nvSpPr>
      <dsp:spPr>
        <a:xfrm>
          <a:off x="0" y="372"/>
          <a:ext cx="10515600" cy="839474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500" b="1" kern="1200" dirty="0">
              <a:solidFill>
                <a:schemeClr val="tx1"/>
              </a:solidFill>
            </a:rPr>
            <a:t>Stadtteil </a:t>
          </a:r>
          <a:r>
            <a:rPr lang="de-DE" sz="3500" b="1" kern="1200" dirty="0" err="1">
              <a:solidFill>
                <a:schemeClr val="tx1"/>
              </a:solidFill>
            </a:rPr>
            <a:t>Hintersteinau</a:t>
          </a:r>
          <a:r>
            <a:rPr lang="de-DE" sz="3500" b="1" kern="1200" dirty="0">
              <a:solidFill>
                <a:schemeClr val="tx1"/>
              </a:solidFill>
            </a:rPr>
            <a:t> Wohnbaugebiet „Auf der Rüde“</a:t>
          </a:r>
        </a:p>
      </dsp:txBody>
      <dsp:txXfrm>
        <a:off x="40980" y="41352"/>
        <a:ext cx="10433640" cy="757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C8E6-9763-4CBD-8D50-E02F08D12BDC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9C3B-01EA-4A7F-9F1C-AD6B7E6C8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4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C8E6-9763-4CBD-8D50-E02F08D12BDC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9C3B-01EA-4A7F-9F1C-AD6B7E6C8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02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C8E6-9763-4CBD-8D50-E02F08D12BDC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9C3B-01EA-4A7F-9F1C-AD6B7E6C8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86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C8E6-9763-4CBD-8D50-E02F08D12BDC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9C3B-01EA-4A7F-9F1C-AD6B7E6C8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46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C8E6-9763-4CBD-8D50-E02F08D12BDC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9C3B-01EA-4A7F-9F1C-AD6B7E6C8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63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C8E6-9763-4CBD-8D50-E02F08D12BDC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9C3B-01EA-4A7F-9F1C-AD6B7E6C8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735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C8E6-9763-4CBD-8D50-E02F08D12BDC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9C3B-01EA-4A7F-9F1C-AD6B7E6C8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46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C8E6-9763-4CBD-8D50-E02F08D12BDC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9C3B-01EA-4A7F-9F1C-AD6B7E6C8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85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C8E6-9763-4CBD-8D50-E02F08D12BDC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9C3B-01EA-4A7F-9F1C-AD6B7E6C8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71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C8E6-9763-4CBD-8D50-E02F08D12BDC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9C3B-01EA-4A7F-9F1C-AD6B7E6C8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20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C8E6-9763-4CBD-8D50-E02F08D12BDC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9C3B-01EA-4A7F-9F1C-AD6B7E6C8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96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8C8E6-9763-4CBD-8D50-E02F08D12BDC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9C3B-01EA-4A7F-9F1C-AD6B7E6C8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2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582134837"/>
              </p:ext>
            </p:extLst>
          </p:nvPr>
        </p:nvGraphicFramePr>
        <p:xfrm>
          <a:off x="838200" y="365126"/>
          <a:ext cx="10515600" cy="840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838200" y="1409988"/>
            <a:ext cx="5986355" cy="4351338"/>
          </a:xfrm>
          <a:prstGeom prst="rect">
            <a:avLst/>
          </a:prstGeom>
        </p:spPr>
      </p:pic>
      <p:sp>
        <p:nvSpPr>
          <p:cNvPr id="5" name="Rad 4"/>
          <p:cNvSpPr/>
          <p:nvPr/>
        </p:nvSpPr>
        <p:spPr>
          <a:xfrm>
            <a:off x="2759826" y="4314911"/>
            <a:ext cx="1695796" cy="1446415"/>
          </a:xfrm>
          <a:prstGeom prst="donut">
            <a:avLst>
              <a:gd name="adj" fmla="val 688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215447" y="1529541"/>
            <a:ext cx="401504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/>
              <a:t>Allgemeines Wohngebiet</a:t>
            </a:r>
          </a:p>
          <a:p>
            <a:endParaRPr lang="de-DE" sz="1600" dirty="0"/>
          </a:p>
          <a:p>
            <a:r>
              <a:rPr lang="de-DE" sz="2000" dirty="0"/>
              <a:t>Noch unbebaut </a:t>
            </a:r>
          </a:p>
          <a:p>
            <a:endParaRPr lang="de-DE" sz="2000" dirty="0"/>
          </a:p>
          <a:p>
            <a:r>
              <a:rPr lang="de-DE" sz="2000" dirty="0"/>
              <a:t>14 Bauplätze</a:t>
            </a:r>
          </a:p>
          <a:p>
            <a:endParaRPr lang="de-DE" sz="2000" dirty="0"/>
          </a:p>
          <a:p>
            <a:r>
              <a:rPr lang="de-DE" sz="2000" dirty="0"/>
              <a:t>Entfernung zum Stadtzentrum Steinau ca. 16 km</a:t>
            </a:r>
          </a:p>
          <a:p>
            <a:endParaRPr lang="de-DE" sz="2000" dirty="0"/>
          </a:p>
          <a:p>
            <a:r>
              <a:rPr lang="de-DE" sz="2000" dirty="0"/>
              <a:t>Entfernung zum Bahnhof ca. 16 km</a:t>
            </a:r>
          </a:p>
          <a:p>
            <a:endParaRPr lang="de-DE" sz="2000" dirty="0"/>
          </a:p>
          <a:p>
            <a:r>
              <a:rPr lang="de-DE" sz="2000" dirty="0"/>
              <a:t>Entfernung BAB-Anschluss 7 km</a:t>
            </a:r>
          </a:p>
        </p:txBody>
      </p:sp>
    </p:spTree>
    <p:extLst>
      <p:ext uri="{BB962C8B-B14F-4D97-AF65-F5344CB8AC3E}">
        <p14:creationId xmlns:p14="http://schemas.microsoft.com/office/powerpoint/2010/main" val="1554867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B4548E-A7F4-2DE7-C799-329B80885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800" y="987425"/>
            <a:ext cx="47700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Größe: 577 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Eigentümer: Stadt </a:t>
            </a:r>
            <a:r>
              <a:rPr lang="de-DE" sz="1800" dirty="0" err="1"/>
              <a:t>Steinau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Grundstückspreis:   60,00 €/m²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Ansprechpartner:</a:t>
            </a:r>
          </a:p>
          <a:p>
            <a:pPr marL="0" indent="0">
              <a:buNone/>
            </a:pPr>
            <a:r>
              <a:rPr lang="de-DE" sz="1800" dirty="0"/>
              <a:t>Liegenschaftsabteilung der Stadt</a:t>
            </a:r>
          </a:p>
          <a:p>
            <a:pPr marL="0" indent="0">
              <a:buNone/>
            </a:pPr>
            <a:r>
              <a:rPr lang="de-DE" sz="1800" dirty="0" err="1"/>
              <a:t>Steinau</a:t>
            </a:r>
            <a:r>
              <a:rPr lang="de-DE" sz="1800" dirty="0"/>
              <a:t> an der Straße</a:t>
            </a:r>
          </a:p>
          <a:p>
            <a:pPr marL="0" indent="0">
              <a:buNone/>
            </a:pPr>
            <a:r>
              <a:rPr lang="de-DE" sz="1800" dirty="0"/>
              <a:t>06663/ 973 15 oder</a:t>
            </a:r>
          </a:p>
          <a:p>
            <a:pPr marL="0" indent="0">
              <a:buNone/>
            </a:pPr>
            <a:r>
              <a:rPr lang="de-DE" sz="1800" dirty="0"/>
              <a:t>06663/ 973 58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AC7A19-534D-2C88-719E-CCE2F69E7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00" y="1342800"/>
            <a:ext cx="5041382" cy="41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02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B80110-8D1F-5CA6-8D00-C82AD7281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800" y="987425"/>
            <a:ext cx="47700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Größe: 689 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Eigentümer: Stadt </a:t>
            </a:r>
            <a:r>
              <a:rPr lang="de-DE" sz="1800" dirty="0" err="1"/>
              <a:t>Steinau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Grundstückspreis:   60,00 €/m²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Ansprechpartner:</a:t>
            </a:r>
          </a:p>
          <a:p>
            <a:pPr marL="0" indent="0">
              <a:buNone/>
            </a:pPr>
            <a:r>
              <a:rPr lang="de-DE" sz="1800" dirty="0"/>
              <a:t>Liegenschaftsabteilung der Stadt</a:t>
            </a:r>
          </a:p>
          <a:p>
            <a:pPr marL="0" indent="0">
              <a:buNone/>
            </a:pPr>
            <a:r>
              <a:rPr lang="de-DE" sz="1800" dirty="0" err="1"/>
              <a:t>Steinau</a:t>
            </a:r>
            <a:r>
              <a:rPr lang="de-DE" sz="1800" dirty="0"/>
              <a:t> an der Straße</a:t>
            </a:r>
          </a:p>
          <a:p>
            <a:pPr marL="0" indent="0">
              <a:buNone/>
            </a:pPr>
            <a:r>
              <a:rPr lang="de-DE" sz="1800" dirty="0"/>
              <a:t>06663/ 973 15 oder</a:t>
            </a:r>
          </a:p>
          <a:p>
            <a:pPr marL="0" indent="0">
              <a:buNone/>
            </a:pPr>
            <a:r>
              <a:rPr lang="de-DE" sz="1800" dirty="0"/>
              <a:t>06663/ 973 58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23DD7FC-8D32-989D-57F5-F49FF8D39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00" y="1342800"/>
            <a:ext cx="5041382" cy="41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43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FAA856-221F-3AD6-6C44-4AF07DAB6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800" y="987425"/>
            <a:ext cx="47700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Größe: 738 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Eigentümer: Stadt </a:t>
            </a:r>
            <a:r>
              <a:rPr lang="de-DE" sz="1800" dirty="0" err="1"/>
              <a:t>Steinau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Grundstückspreis:   60,00 €/m²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Ansprechpartner:</a:t>
            </a:r>
          </a:p>
          <a:p>
            <a:pPr marL="0" indent="0">
              <a:buNone/>
            </a:pPr>
            <a:r>
              <a:rPr lang="de-DE" sz="1800" dirty="0"/>
              <a:t>Liegenschaftsabteilung der Stadt</a:t>
            </a:r>
          </a:p>
          <a:p>
            <a:pPr marL="0" indent="0">
              <a:buNone/>
            </a:pPr>
            <a:r>
              <a:rPr lang="de-DE" sz="1800" dirty="0" err="1"/>
              <a:t>Steinau</a:t>
            </a:r>
            <a:r>
              <a:rPr lang="de-DE" sz="1800" dirty="0"/>
              <a:t> an der Straße</a:t>
            </a:r>
          </a:p>
          <a:p>
            <a:pPr marL="0" indent="0">
              <a:buNone/>
            </a:pPr>
            <a:r>
              <a:rPr lang="de-DE" sz="1800" dirty="0"/>
              <a:t>06663/ 973 15 oder</a:t>
            </a:r>
          </a:p>
          <a:p>
            <a:pPr marL="0" indent="0">
              <a:buNone/>
            </a:pPr>
            <a:r>
              <a:rPr lang="de-DE" sz="1800" dirty="0"/>
              <a:t>06663/ 973 58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F18300-66C3-BF1C-475A-79CAAAE7A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00" y="1342800"/>
            <a:ext cx="5041382" cy="41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49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3C0F2B-3E22-D905-08FF-48491340B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800" y="987425"/>
            <a:ext cx="47700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Größe: 550 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Eigentümer: Stadt </a:t>
            </a:r>
            <a:r>
              <a:rPr lang="de-DE" sz="1800" dirty="0" err="1"/>
              <a:t>Steinau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Grundstückspreis:   60,00 €/m²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Ansprechpartner:</a:t>
            </a:r>
          </a:p>
          <a:p>
            <a:pPr marL="0" indent="0">
              <a:buNone/>
            </a:pPr>
            <a:r>
              <a:rPr lang="de-DE" sz="1800" dirty="0"/>
              <a:t>Liegenschaftsabteilung der Stadt</a:t>
            </a:r>
          </a:p>
          <a:p>
            <a:pPr marL="0" indent="0">
              <a:buNone/>
            </a:pPr>
            <a:r>
              <a:rPr lang="de-DE" sz="1800" dirty="0" err="1"/>
              <a:t>Steinau</a:t>
            </a:r>
            <a:r>
              <a:rPr lang="de-DE" sz="1800" dirty="0"/>
              <a:t> an der Straße</a:t>
            </a:r>
          </a:p>
          <a:p>
            <a:pPr marL="0" indent="0">
              <a:buNone/>
            </a:pPr>
            <a:r>
              <a:rPr lang="de-DE" sz="1800" dirty="0"/>
              <a:t>06663/ 973 15 oder</a:t>
            </a:r>
          </a:p>
          <a:p>
            <a:pPr marL="0" indent="0">
              <a:buNone/>
            </a:pPr>
            <a:r>
              <a:rPr lang="de-DE" sz="1800" dirty="0"/>
              <a:t>06663/ 973 58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33B35C-2495-6E40-9E15-31CF8CDFC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00" y="1342800"/>
            <a:ext cx="5041382" cy="41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32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232A7C-1216-EA92-9B72-79888B3FE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800" y="987425"/>
            <a:ext cx="47700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Größe: 578 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Eigentümer: Stadt </a:t>
            </a:r>
            <a:r>
              <a:rPr lang="de-DE" sz="1800" dirty="0" err="1"/>
              <a:t>Steinau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Grundstückspreis:   60,00 €/m²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Ansprechpartner:</a:t>
            </a:r>
          </a:p>
          <a:p>
            <a:pPr marL="0" indent="0">
              <a:buNone/>
            </a:pPr>
            <a:r>
              <a:rPr lang="de-DE" sz="1800" dirty="0"/>
              <a:t>Liegenschaftsabteilung der Stadt</a:t>
            </a:r>
          </a:p>
          <a:p>
            <a:pPr marL="0" indent="0">
              <a:buNone/>
            </a:pPr>
            <a:r>
              <a:rPr lang="de-DE" sz="1800" dirty="0" err="1"/>
              <a:t>Steinau</a:t>
            </a:r>
            <a:r>
              <a:rPr lang="de-DE" sz="1800" dirty="0"/>
              <a:t> an der Straße</a:t>
            </a:r>
          </a:p>
          <a:p>
            <a:pPr marL="0" indent="0">
              <a:buNone/>
            </a:pPr>
            <a:r>
              <a:rPr lang="de-DE" sz="1800" dirty="0"/>
              <a:t>06663/ 973 15 oder</a:t>
            </a:r>
          </a:p>
          <a:p>
            <a:pPr marL="0" indent="0">
              <a:buNone/>
            </a:pPr>
            <a:r>
              <a:rPr lang="de-DE" sz="1800" dirty="0"/>
              <a:t>06663/ 973 58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7D9B3F9-A868-2E0E-3A9C-6F53B5263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00" y="1342800"/>
            <a:ext cx="5041382" cy="41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3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B55AC5-7E61-2183-385E-BB2131DF2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800" y="987425"/>
            <a:ext cx="47700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Größe: 670 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Eigentümer: Stadt </a:t>
            </a:r>
            <a:r>
              <a:rPr lang="de-DE" sz="1800" dirty="0" err="1"/>
              <a:t>Steinau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Grundstückspreis:   60,00 €/m²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Ansprechpartner:</a:t>
            </a:r>
          </a:p>
          <a:p>
            <a:pPr marL="0" indent="0">
              <a:buNone/>
            </a:pPr>
            <a:r>
              <a:rPr lang="de-DE" sz="1800" dirty="0"/>
              <a:t>Liegenschaftsabteilung der Stadt</a:t>
            </a:r>
          </a:p>
          <a:p>
            <a:pPr marL="0" indent="0">
              <a:buNone/>
            </a:pPr>
            <a:r>
              <a:rPr lang="de-DE" sz="1800" dirty="0" err="1"/>
              <a:t>Steinau</a:t>
            </a:r>
            <a:r>
              <a:rPr lang="de-DE" sz="1800" dirty="0"/>
              <a:t> an der Straße</a:t>
            </a:r>
          </a:p>
          <a:p>
            <a:pPr marL="0" indent="0">
              <a:buNone/>
            </a:pPr>
            <a:r>
              <a:rPr lang="de-DE" sz="1800" dirty="0"/>
              <a:t>06663/ 973 15 oder</a:t>
            </a:r>
          </a:p>
          <a:p>
            <a:pPr marL="0" indent="0">
              <a:buNone/>
            </a:pPr>
            <a:r>
              <a:rPr lang="de-DE" sz="1800" dirty="0"/>
              <a:t>06663/ 973 58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EA8D32D-8BF0-9A29-D14C-5F5717BDD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00" y="1342800"/>
            <a:ext cx="5041382" cy="41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4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C5F908-911A-B713-66E7-4E03D54A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800" y="987425"/>
            <a:ext cx="47700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Größe: 593 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Eigentümer: Stadt </a:t>
            </a:r>
            <a:r>
              <a:rPr lang="de-DE" sz="1800" dirty="0" err="1"/>
              <a:t>Steinau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Grundstückspreis:   60,00 €/m²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Ansprechpartner:</a:t>
            </a:r>
          </a:p>
          <a:p>
            <a:pPr marL="0" indent="0">
              <a:buNone/>
            </a:pPr>
            <a:r>
              <a:rPr lang="de-DE" sz="1800" dirty="0"/>
              <a:t>Liegenschaftsabteilung der Stadt</a:t>
            </a:r>
          </a:p>
          <a:p>
            <a:pPr marL="0" indent="0">
              <a:buNone/>
            </a:pPr>
            <a:r>
              <a:rPr lang="de-DE" sz="1800" dirty="0" err="1"/>
              <a:t>Steinau</a:t>
            </a:r>
            <a:r>
              <a:rPr lang="de-DE" sz="1800" dirty="0"/>
              <a:t> an der Straße</a:t>
            </a:r>
          </a:p>
          <a:p>
            <a:pPr marL="0" indent="0">
              <a:buNone/>
            </a:pPr>
            <a:r>
              <a:rPr lang="de-DE" sz="1800" dirty="0"/>
              <a:t>06663/ 973 15 oder</a:t>
            </a:r>
          </a:p>
          <a:p>
            <a:pPr marL="0" indent="0">
              <a:buNone/>
            </a:pPr>
            <a:r>
              <a:rPr lang="de-DE" sz="1800" dirty="0"/>
              <a:t>06663/ 973 58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AAD2C2-0DAE-ACAC-7FC7-6DB8B8F21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00" y="1342800"/>
            <a:ext cx="5041382" cy="41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09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981DC2-B106-51C3-DEF6-54F43C36C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800" y="987425"/>
            <a:ext cx="47700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Eigentümer der Grundstücke: </a:t>
            </a:r>
          </a:p>
          <a:p>
            <a:pPr marL="0" indent="0">
              <a:buNone/>
            </a:pPr>
            <a:r>
              <a:rPr lang="de-DE" sz="1800" dirty="0"/>
              <a:t>Stadt Steinau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Beide Grundstücke stehen zum Verkauf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Grundstückspreis:   60,00 €/m²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Ansprechpartner:</a:t>
            </a:r>
          </a:p>
          <a:p>
            <a:pPr marL="0" indent="0">
              <a:buNone/>
            </a:pPr>
            <a:r>
              <a:rPr lang="de-DE" sz="1800" dirty="0"/>
              <a:t>Liegenschaftsabteilung der Stadt</a:t>
            </a:r>
          </a:p>
          <a:p>
            <a:pPr marL="0" indent="0">
              <a:buNone/>
            </a:pPr>
            <a:r>
              <a:rPr lang="de-DE" sz="1800" dirty="0"/>
              <a:t>Steinau an der Straße</a:t>
            </a:r>
          </a:p>
          <a:p>
            <a:pPr marL="0" indent="0">
              <a:buNone/>
            </a:pPr>
            <a:r>
              <a:rPr lang="de-DE" sz="1800" dirty="0"/>
              <a:t>06663/ 973 15 oder</a:t>
            </a:r>
          </a:p>
          <a:p>
            <a:pPr marL="0" indent="0">
              <a:buNone/>
            </a:pPr>
            <a:r>
              <a:rPr lang="de-DE" sz="1800" dirty="0"/>
              <a:t>06663/ 973 58</a:t>
            </a:r>
          </a:p>
          <a:p>
            <a:endParaRPr lang="de-DE" sz="1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D0139E-9D0D-2DA1-55F5-2A909F275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00" y="1342800"/>
            <a:ext cx="4349059" cy="41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20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9546117-BB2A-10EC-3594-5069017DD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00" y="1342800"/>
            <a:ext cx="4349060" cy="4161600"/>
          </a:xfrm>
          <a:prstGeom prst="rect">
            <a:avLst/>
          </a:prstGeom>
        </p:spPr>
      </p:pic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63B443D4-542A-F997-6179-F7C64E621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800" y="987425"/>
            <a:ext cx="47700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Größe: 613 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Eigentümer: Stadt Steinau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Grundstückspreis:   60,00 €/m²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Ansprechpartner:</a:t>
            </a:r>
          </a:p>
          <a:p>
            <a:pPr marL="0" indent="0">
              <a:buNone/>
            </a:pPr>
            <a:r>
              <a:rPr lang="de-DE" sz="1800" dirty="0"/>
              <a:t>Liegenschaftsabteilung der Stadt</a:t>
            </a:r>
          </a:p>
          <a:p>
            <a:pPr marL="0" indent="0">
              <a:buNone/>
            </a:pPr>
            <a:r>
              <a:rPr lang="de-DE" sz="1800" dirty="0"/>
              <a:t>Steinau an der Straße</a:t>
            </a:r>
          </a:p>
          <a:p>
            <a:pPr marL="0" indent="0">
              <a:buNone/>
            </a:pPr>
            <a:r>
              <a:rPr lang="de-DE" sz="1800" dirty="0"/>
              <a:t>06663/ 973 15 oder</a:t>
            </a:r>
          </a:p>
          <a:p>
            <a:pPr marL="0" indent="0">
              <a:buNone/>
            </a:pPr>
            <a:r>
              <a:rPr lang="de-DE" sz="1800" dirty="0"/>
              <a:t>06663/ 973 58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7571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F63757-8788-8F9F-CD81-D11CC3A7D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800" y="987425"/>
            <a:ext cx="47700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Größe: 500 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Eigentümer: Stadt Steinau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Grundstückspreis:   60,00 €/m²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Ansprechpartner:</a:t>
            </a:r>
          </a:p>
          <a:p>
            <a:pPr marL="0" indent="0">
              <a:buNone/>
            </a:pPr>
            <a:r>
              <a:rPr lang="de-DE" sz="1800" dirty="0"/>
              <a:t>Liegenschaftsabteilung der Stadt</a:t>
            </a:r>
          </a:p>
          <a:p>
            <a:pPr marL="0" indent="0">
              <a:buNone/>
            </a:pPr>
            <a:r>
              <a:rPr lang="de-DE" sz="1800" dirty="0"/>
              <a:t>Steinau an der Straße</a:t>
            </a:r>
          </a:p>
          <a:p>
            <a:pPr marL="0" indent="0">
              <a:buNone/>
            </a:pPr>
            <a:r>
              <a:rPr lang="de-DE" sz="1800" dirty="0"/>
              <a:t>06663/ 973 15 oder</a:t>
            </a:r>
          </a:p>
          <a:p>
            <a:pPr marL="0" indent="0">
              <a:buNone/>
            </a:pPr>
            <a:r>
              <a:rPr lang="de-DE" sz="1800" dirty="0"/>
              <a:t>06663/ 973 58</a:t>
            </a:r>
          </a:p>
          <a:p>
            <a:endParaRPr lang="de-DE" sz="1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265DE7B-240E-AC7D-D428-0A8E8547E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00" y="1342800"/>
            <a:ext cx="4349060" cy="41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8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26836" y="831273"/>
            <a:ext cx="962167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Der Stadtteil </a:t>
            </a:r>
            <a:r>
              <a:rPr lang="de-DE" dirty="0" err="1"/>
              <a:t>Hintersteinau</a:t>
            </a:r>
            <a:r>
              <a:rPr lang="de-DE" dirty="0"/>
              <a:t> ist einer der insgesamt 12 Stadtteilen der Stadt Steinau an der Straße.</a:t>
            </a:r>
          </a:p>
          <a:p>
            <a:r>
              <a:rPr lang="de-DE" dirty="0"/>
              <a:t>Es liegt zwischen Vogelsberg und Spessart.</a:t>
            </a:r>
          </a:p>
          <a:p>
            <a:endParaRPr lang="de-DE" dirty="0"/>
          </a:p>
          <a:p>
            <a:r>
              <a:rPr lang="de-DE" dirty="0"/>
              <a:t>Vom Bahnhof Steinau erreicht man die ICE-Bahnhöfe Hanau und Fulda in kurzer Fahrzeit. </a:t>
            </a:r>
          </a:p>
          <a:p>
            <a:endParaRPr lang="de-DE" dirty="0"/>
          </a:p>
          <a:p>
            <a:r>
              <a:rPr lang="de-DE" dirty="0"/>
              <a:t>Den Flughafen Frankfurt/ Main (Rhein-Main-Airport) erreicht man mit einer Fahrzeit von unter einer </a:t>
            </a:r>
          </a:p>
          <a:p>
            <a:r>
              <a:rPr lang="de-DE" dirty="0"/>
              <a:t>Stunde (80 km).</a:t>
            </a:r>
          </a:p>
          <a:p>
            <a:endParaRPr lang="de-DE" dirty="0"/>
          </a:p>
          <a:p>
            <a:r>
              <a:rPr lang="de-DE" dirty="0"/>
              <a:t>Die Lage der Bundesautobahn A 66 (Frankfurt – Fulda) ist einer der größten Standortvorteile, die </a:t>
            </a:r>
          </a:p>
          <a:p>
            <a:r>
              <a:rPr lang="de-DE" dirty="0"/>
              <a:t>Entfernung beträgt 7 km.</a:t>
            </a:r>
          </a:p>
          <a:p>
            <a:endParaRPr lang="de-DE" dirty="0"/>
          </a:p>
          <a:p>
            <a:r>
              <a:rPr lang="de-DE" dirty="0" err="1"/>
              <a:t>Hintersteinau</a:t>
            </a:r>
            <a:r>
              <a:rPr lang="de-DE" dirty="0"/>
              <a:t> ist geprägt durch ein reges Vereinsleben und bietet neben dem Kindergarten auch </a:t>
            </a:r>
          </a:p>
          <a:p>
            <a:r>
              <a:rPr lang="de-DE" dirty="0"/>
              <a:t>eine Grundschule für die jüngsten Einwohner. Eine Vielzahl an Freizeitaktivitäten durch Vereine </a:t>
            </a:r>
          </a:p>
          <a:p>
            <a:r>
              <a:rPr lang="de-DE" dirty="0"/>
              <a:t>oder eines der umliegenden touristischen Ziele wie z. B. Freibad, den Kletterwald, die Tropfstein- </a:t>
            </a:r>
          </a:p>
          <a:p>
            <a:r>
              <a:rPr lang="de-DE" dirty="0"/>
              <a:t>Höhle oder das Brüder-Grimm-Haus.</a:t>
            </a:r>
          </a:p>
          <a:p>
            <a:endParaRPr lang="de-DE" dirty="0"/>
          </a:p>
          <a:p>
            <a:r>
              <a:rPr lang="de-DE" dirty="0"/>
              <a:t>Die Stadt Steinau bietet Bauplätze zu attraktiven Preisen an, die vielleicht auch Ihren Vorstellungen</a:t>
            </a:r>
          </a:p>
          <a:p>
            <a:r>
              <a:rPr lang="de-DE" dirty="0"/>
              <a:t>entsprechen.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3589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55783" y="369456"/>
            <a:ext cx="10326254" cy="6217087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Der Kaufpreis für das Baugebiet „Auf der Rüde“ im Stadtteil </a:t>
            </a:r>
            <a:r>
              <a:rPr lang="de-DE" sz="2000" b="1" dirty="0" err="1"/>
              <a:t>Hintersteinau</a:t>
            </a:r>
            <a:r>
              <a:rPr lang="de-DE" sz="2000" b="1" dirty="0"/>
              <a:t> beträgt 60 €/m².</a:t>
            </a:r>
          </a:p>
          <a:p>
            <a:pPr algn="ctr"/>
            <a:endParaRPr lang="de-DE" sz="2400" b="1" dirty="0"/>
          </a:p>
          <a:p>
            <a:pPr algn="ctr"/>
            <a:r>
              <a:rPr lang="de-DE" dirty="0"/>
              <a:t>Die  Wasser- und Kanalanschlusskosten von der Hauptleitung bis zur Grundstücksgrenze, die Herstellung der Hausanschlüsse an Abwasser- und Wasserleitung innerhalb des Baugrundstückes, die Beiträge für die Erschließung der Wasser- und Abwassersammelleitungen und Behandlungsanlagen werden separat von den Stadtwerken der Stadt Steinau erhoben. 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Die Notargebühren, Grunderwerbsteuer, Anschlusskosten für Strom, Telefon werden vom Grundstückseigentümer getragen.</a:t>
            </a:r>
          </a:p>
          <a:p>
            <a:pPr algn="ctr"/>
            <a:endParaRPr lang="de-DE" b="1" dirty="0"/>
          </a:p>
          <a:p>
            <a:pPr algn="ctr"/>
            <a:endParaRPr lang="de-DE" b="1" dirty="0"/>
          </a:p>
          <a:p>
            <a:pPr algn="ctr"/>
            <a:r>
              <a:rPr lang="de-DE" sz="2400" b="1" u="sng" dirty="0"/>
              <a:t>Ermäßigungen</a:t>
            </a:r>
          </a:p>
          <a:p>
            <a:pPr algn="ctr"/>
            <a:endParaRPr lang="de-DE" sz="2400" b="1" u="sng" dirty="0"/>
          </a:p>
          <a:p>
            <a:pPr algn="ctr"/>
            <a:r>
              <a:rPr lang="de-DE" b="1" dirty="0"/>
              <a:t>Ermäßigung für Familien von 5 % je Kind bis 18 Jahre, jedoch max. 20 % Ermäßigung auf den Grundstückspreis.</a:t>
            </a:r>
          </a:p>
          <a:p>
            <a:pPr algn="ctr"/>
            <a:endParaRPr lang="de-DE" b="1" dirty="0"/>
          </a:p>
          <a:p>
            <a:pPr algn="ctr"/>
            <a:r>
              <a:rPr lang="de-DE" b="1" dirty="0"/>
              <a:t>Eine Ermäßigung für Inhaber einer Ehrenamtscard von 5 % je Ehrenamtscard auf den Grundstückskaufpreis, jedoch maximal inkl. „Kinderermäßigung“ eine Ermäßigung von 20 % auf den Grundstückspreis</a:t>
            </a:r>
          </a:p>
          <a:p>
            <a:pPr algn="ctr"/>
            <a:endParaRPr lang="de-DE" b="1" dirty="0"/>
          </a:p>
          <a:p>
            <a:pPr algn="ctr"/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310484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607127" y="323273"/>
            <a:ext cx="833119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u="sng" dirty="0"/>
              <a:t>Bauverpflichtung</a:t>
            </a:r>
          </a:p>
          <a:p>
            <a:r>
              <a:rPr lang="de-DE" dirty="0"/>
              <a:t>Das Grundstück ist innerhalb einer Frist von zwei Jahren, gerechnet vom Tage der  Eigentumsumschreibung an, zu bebauen.</a:t>
            </a:r>
          </a:p>
          <a:p>
            <a:endParaRPr lang="de-DE" dirty="0"/>
          </a:p>
          <a:p>
            <a:r>
              <a:rPr lang="de-DE" b="1" u="sng" dirty="0"/>
              <a:t>Rückauflassungsvormerkung</a:t>
            </a:r>
            <a:endParaRPr lang="de-DE" dirty="0"/>
          </a:p>
          <a:p>
            <a:r>
              <a:rPr lang="de-DE" dirty="0"/>
              <a:t>Sollte die Bauverpflichtung nicht eingehalten werden können, ist das Grundstück lasten-, kosten-, zins- und steuerfrei an die Stadt Steinau an der Straße zurück zu übertragen. </a:t>
            </a:r>
          </a:p>
          <a:p>
            <a:r>
              <a:rPr lang="de-DE" dirty="0"/>
              <a:t>Die Rückübertragungsverpflichtung (Rückauflassungsvormerkung) wird als Belastung im Grundbuch eingetragen. </a:t>
            </a:r>
          </a:p>
          <a:p>
            <a:r>
              <a:rPr lang="de-DE" dirty="0"/>
              <a:t>Eine Löschungsbewilligung wird auf Anfrage bei Vorliegen der Voraussetzung durch die Stadt Steinau erteilt. Die Kosten für die Löschungsbewilligung übernimmt der Antragsteller.</a:t>
            </a:r>
          </a:p>
          <a:p>
            <a:endParaRPr lang="de-DE" dirty="0"/>
          </a:p>
          <a:p>
            <a:r>
              <a:rPr lang="de-DE" b="1" u="sng" dirty="0"/>
              <a:t>Eigene </a:t>
            </a:r>
            <a:r>
              <a:rPr lang="de-DE" b="1" u="sng" dirty="0" err="1"/>
              <a:t>Wohnsitznahme</a:t>
            </a:r>
            <a:endParaRPr lang="de-DE" dirty="0"/>
          </a:p>
          <a:p>
            <a:r>
              <a:rPr lang="de-DE" dirty="0"/>
              <a:t>Alle Antragsteller sowie deren Kinder müssen mit dem neu zu errichtenden Objekt im Baugebiet „Auf der Rüde“ Ihren ersten Wohnsitz begründen.</a:t>
            </a:r>
          </a:p>
        </p:txBody>
      </p:sp>
    </p:spTree>
    <p:extLst>
      <p:ext uri="{BB962C8B-B14F-4D97-AF65-F5344CB8AC3E}">
        <p14:creationId xmlns:p14="http://schemas.microsoft.com/office/powerpoint/2010/main" val="2580803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37673" y="609600"/>
            <a:ext cx="1052563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Spekulationsverbot</a:t>
            </a:r>
          </a:p>
          <a:p>
            <a:r>
              <a:rPr lang="de-DE" dirty="0"/>
              <a:t>Der erworbene Grund und Boden darf- bebaut und unbebaut- innerhalb von 3 Jahren</a:t>
            </a:r>
          </a:p>
          <a:p>
            <a:r>
              <a:rPr lang="de-DE" dirty="0"/>
              <a:t> gerechnet vom Tage des Vertragsabschlusses nicht an Dritte weiterveräußert werden.</a:t>
            </a:r>
          </a:p>
          <a:p>
            <a:r>
              <a:rPr lang="de-DE" dirty="0"/>
              <a:t>Ausgenommen hiervon sind vorweggenommene oder tatsächliche Erbfolgen.</a:t>
            </a:r>
          </a:p>
          <a:p>
            <a:endParaRPr lang="de-DE" dirty="0"/>
          </a:p>
          <a:p>
            <a:r>
              <a:rPr lang="de-DE" b="1" u="sng" dirty="0"/>
              <a:t>Rechtsgültiger Bebauungsplan</a:t>
            </a:r>
          </a:p>
          <a:p>
            <a:r>
              <a:rPr lang="de-DE" dirty="0"/>
              <a:t>Die textlichen Festsetzungen des Bebauungsplans ist auf der Homepage der Stadt Steinau zu entnehmen.</a:t>
            </a:r>
          </a:p>
          <a:p>
            <a:r>
              <a:rPr lang="de-DE" dirty="0"/>
              <a:t>Wir empfehlen Ihnen zu Fragen des Bebauungsplans und der Bebaubarkeit der Grundstücke im Bebauungsplan</a:t>
            </a:r>
          </a:p>
          <a:p>
            <a:r>
              <a:rPr lang="de-DE" dirty="0"/>
              <a:t>„Auf der Rüde“ auf der Homepage einzusehen, oder mit unserer Bauabteilung unter Telefon-Nr. 06663/973-41</a:t>
            </a:r>
          </a:p>
          <a:p>
            <a:r>
              <a:rPr lang="de-DE" dirty="0"/>
              <a:t>Kontakt aufzunehmen.</a:t>
            </a:r>
          </a:p>
        </p:txBody>
      </p:sp>
    </p:spTree>
    <p:extLst>
      <p:ext uri="{BB962C8B-B14F-4D97-AF65-F5344CB8AC3E}">
        <p14:creationId xmlns:p14="http://schemas.microsoft.com/office/powerpoint/2010/main" val="162531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09FABDB-9E73-CF32-CC3C-EE6CBEDFA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" y="1382544"/>
            <a:ext cx="6845008" cy="345730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7BAB7FF-9B42-0C92-5C5F-54001472F955}"/>
              </a:ext>
            </a:extLst>
          </p:cNvPr>
          <p:cNvSpPr txBox="1"/>
          <p:nvPr/>
        </p:nvSpPr>
        <p:spPr>
          <a:xfrm>
            <a:off x="8254538" y="1039091"/>
            <a:ext cx="32669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/>
              <a:t>Eigentümer der Grundstücke: </a:t>
            </a:r>
          </a:p>
          <a:p>
            <a:r>
              <a:rPr lang="de-DE" dirty="0"/>
              <a:t>Stadt Steinau</a:t>
            </a:r>
          </a:p>
          <a:p>
            <a:endParaRPr lang="de-DE" dirty="0"/>
          </a:p>
          <a:p>
            <a:r>
              <a:rPr lang="de-DE" dirty="0"/>
              <a:t>Alle Grundstücke stehen zum Verkauf</a:t>
            </a:r>
          </a:p>
          <a:p>
            <a:endParaRPr lang="de-DE" dirty="0"/>
          </a:p>
          <a:p>
            <a:r>
              <a:rPr lang="de-DE" dirty="0"/>
              <a:t>Grundstückspreis:   60,00 €/m²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Ansprechpartner:</a:t>
            </a:r>
          </a:p>
          <a:p>
            <a:r>
              <a:rPr lang="de-DE" dirty="0"/>
              <a:t>Liegenschaftsabteilung der Stadt</a:t>
            </a:r>
          </a:p>
          <a:p>
            <a:r>
              <a:rPr lang="de-DE" dirty="0"/>
              <a:t>Steinau an der Straße</a:t>
            </a:r>
          </a:p>
          <a:p>
            <a:r>
              <a:rPr lang="de-DE" dirty="0"/>
              <a:t>06663/ 973 15 oder</a:t>
            </a:r>
          </a:p>
          <a:p>
            <a:r>
              <a:rPr lang="de-DE" dirty="0"/>
              <a:t>06663/ 973 58</a:t>
            </a:r>
          </a:p>
        </p:txBody>
      </p:sp>
    </p:spTree>
    <p:extLst>
      <p:ext uri="{BB962C8B-B14F-4D97-AF65-F5344CB8AC3E}">
        <p14:creationId xmlns:p14="http://schemas.microsoft.com/office/powerpoint/2010/main" val="1718365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74" y="685380"/>
            <a:ext cx="6442503" cy="569424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 rot="21409482">
            <a:off x="2286001" y="2011680"/>
            <a:ext cx="46301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586 m²                         610 m²                         625 m²                           636 m²</a:t>
            </a:r>
          </a:p>
        </p:txBody>
      </p:sp>
      <p:sp>
        <p:nvSpPr>
          <p:cNvPr id="6" name="Textfeld 5"/>
          <p:cNvSpPr txBox="1"/>
          <p:nvPr/>
        </p:nvSpPr>
        <p:spPr>
          <a:xfrm rot="21427578">
            <a:off x="2369127" y="3245947"/>
            <a:ext cx="42311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608 m²                    577 m²                            689 m²                          738 m²</a:t>
            </a:r>
          </a:p>
        </p:txBody>
      </p:sp>
      <p:sp>
        <p:nvSpPr>
          <p:cNvPr id="8" name="Textfeld 7"/>
          <p:cNvSpPr txBox="1"/>
          <p:nvPr/>
        </p:nvSpPr>
        <p:spPr>
          <a:xfrm rot="21427179">
            <a:off x="2556092" y="4649425"/>
            <a:ext cx="4222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550 m²                      578 m²                          670 m²                     593 m²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254538" y="1039091"/>
            <a:ext cx="32669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Eigentümer der Grundstücke: </a:t>
            </a:r>
          </a:p>
          <a:p>
            <a:r>
              <a:rPr lang="de-DE" dirty="0"/>
              <a:t>Stadt Steinau</a:t>
            </a:r>
          </a:p>
          <a:p>
            <a:endParaRPr lang="de-DE" dirty="0"/>
          </a:p>
          <a:p>
            <a:r>
              <a:rPr lang="de-DE" dirty="0"/>
              <a:t>Alle Grundstücke stehen zum Verkauf</a:t>
            </a:r>
          </a:p>
          <a:p>
            <a:endParaRPr lang="de-DE" dirty="0"/>
          </a:p>
          <a:p>
            <a:r>
              <a:rPr lang="de-DE" dirty="0"/>
              <a:t>Grundstückspreis:   60,00 €/m²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Ansprechpartner:</a:t>
            </a:r>
          </a:p>
          <a:p>
            <a:r>
              <a:rPr lang="de-DE" dirty="0"/>
              <a:t>Liegenschaftsabteilung der Stadt</a:t>
            </a:r>
          </a:p>
          <a:p>
            <a:r>
              <a:rPr lang="de-DE" dirty="0"/>
              <a:t>Steinau an der Straße</a:t>
            </a:r>
          </a:p>
          <a:p>
            <a:r>
              <a:rPr lang="de-DE" dirty="0"/>
              <a:t>06663/ 973 15 oder</a:t>
            </a:r>
          </a:p>
          <a:p>
            <a:r>
              <a:rPr lang="de-DE" dirty="0"/>
              <a:t>06663/ 973 58</a:t>
            </a:r>
          </a:p>
        </p:txBody>
      </p:sp>
    </p:spTree>
    <p:extLst>
      <p:ext uri="{BB962C8B-B14F-4D97-AF65-F5344CB8AC3E}">
        <p14:creationId xmlns:p14="http://schemas.microsoft.com/office/powerpoint/2010/main" val="4221881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BCDBCFD-4068-5AB8-DDE2-87B7C1290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00" y="1344009"/>
            <a:ext cx="5040000" cy="4160456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628CD8-1AA7-BAF6-F8F9-FBD9EADAC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237" y="987424"/>
            <a:ext cx="4769861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Größe: 586 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Eigentümer: Stadt </a:t>
            </a:r>
            <a:r>
              <a:rPr lang="de-DE" sz="1800" dirty="0" err="1"/>
              <a:t>Steinau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Grundstückspreis:   60,00 €/m²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Ansprechpartner:</a:t>
            </a:r>
          </a:p>
          <a:p>
            <a:pPr marL="0" indent="0">
              <a:buNone/>
            </a:pPr>
            <a:r>
              <a:rPr lang="de-DE" sz="1800" dirty="0"/>
              <a:t>Liegenschaftsabteilung der Stadt</a:t>
            </a:r>
          </a:p>
          <a:p>
            <a:pPr marL="0" indent="0">
              <a:buNone/>
            </a:pPr>
            <a:r>
              <a:rPr lang="de-DE" sz="1800" dirty="0" err="1"/>
              <a:t>Steinau</a:t>
            </a:r>
            <a:r>
              <a:rPr lang="de-DE" sz="1800" dirty="0"/>
              <a:t> an der Straße</a:t>
            </a:r>
          </a:p>
          <a:p>
            <a:pPr marL="0" indent="0">
              <a:buNone/>
            </a:pPr>
            <a:r>
              <a:rPr lang="de-DE" sz="1800" dirty="0"/>
              <a:t>06663/ 973 15 oder</a:t>
            </a:r>
          </a:p>
          <a:p>
            <a:pPr marL="0" indent="0">
              <a:buNone/>
            </a:pPr>
            <a:r>
              <a:rPr lang="de-DE" sz="1800" dirty="0"/>
              <a:t>06663/ 973 58</a:t>
            </a:r>
          </a:p>
          <a:p>
            <a:pPr marL="0" indent="0">
              <a:buNone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97776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16DF54-0CE0-EDDF-F146-BF4DC4BCF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800" y="986400"/>
            <a:ext cx="47700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Größe: 610 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Eigentümer: Stadt </a:t>
            </a:r>
            <a:r>
              <a:rPr lang="de-DE" sz="1800" dirty="0" err="1"/>
              <a:t>Steinau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Grundstückspreis:   60,00 €/m²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Ansprechpartner:</a:t>
            </a:r>
          </a:p>
          <a:p>
            <a:pPr marL="0" indent="0">
              <a:buNone/>
            </a:pPr>
            <a:r>
              <a:rPr lang="de-DE" sz="1800" dirty="0"/>
              <a:t>Liegenschaftsabteilung der Stadt</a:t>
            </a:r>
          </a:p>
          <a:p>
            <a:pPr marL="0" indent="0">
              <a:buNone/>
            </a:pPr>
            <a:r>
              <a:rPr lang="de-DE" sz="1800" dirty="0" err="1"/>
              <a:t>Steinau</a:t>
            </a:r>
            <a:r>
              <a:rPr lang="de-DE" sz="1800" dirty="0"/>
              <a:t> an der Straße</a:t>
            </a:r>
          </a:p>
          <a:p>
            <a:pPr marL="0" indent="0">
              <a:buNone/>
            </a:pPr>
            <a:r>
              <a:rPr lang="de-DE" sz="1800" dirty="0"/>
              <a:t>06663/ 973 15 oder</a:t>
            </a:r>
          </a:p>
          <a:p>
            <a:pPr marL="0" indent="0">
              <a:buNone/>
            </a:pPr>
            <a:r>
              <a:rPr lang="de-DE" sz="1800" dirty="0"/>
              <a:t>06663/ 973 58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0D267CF-6566-DEE0-FE99-EFEC0E826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00" y="1342800"/>
            <a:ext cx="5041382" cy="41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86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1A0819-92B8-988B-2EA9-B17F0F776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800" y="986400"/>
            <a:ext cx="47700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Größe: 625 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Eigentümer: Stadt </a:t>
            </a:r>
            <a:r>
              <a:rPr lang="de-DE" sz="1800" dirty="0" err="1"/>
              <a:t>Steinau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Grundstückspreis:   60,00 €/m²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Ansprechpartner:</a:t>
            </a:r>
          </a:p>
          <a:p>
            <a:pPr marL="0" indent="0">
              <a:buNone/>
            </a:pPr>
            <a:r>
              <a:rPr lang="de-DE" sz="1800" dirty="0"/>
              <a:t>Liegenschaftsabteilung der Stadt</a:t>
            </a:r>
          </a:p>
          <a:p>
            <a:pPr marL="0" indent="0">
              <a:buNone/>
            </a:pPr>
            <a:r>
              <a:rPr lang="de-DE" sz="1800" dirty="0" err="1"/>
              <a:t>Steinau</a:t>
            </a:r>
            <a:r>
              <a:rPr lang="de-DE" sz="1800" dirty="0"/>
              <a:t> an der Straße</a:t>
            </a:r>
          </a:p>
          <a:p>
            <a:pPr marL="0" indent="0">
              <a:buNone/>
            </a:pPr>
            <a:r>
              <a:rPr lang="de-DE" sz="1800" dirty="0"/>
              <a:t>06663/ 973 15 oder</a:t>
            </a:r>
          </a:p>
          <a:p>
            <a:pPr marL="0" indent="0">
              <a:buNone/>
            </a:pPr>
            <a:r>
              <a:rPr lang="de-DE" sz="1800" dirty="0"/>
              <a:t>06663/ 973 58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5341FD7-8681-69A6-6288-B14599952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00" y="1342800"/>
            <a:ext cx="5041382" cy="41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6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3A4D42-D60E-2399-D8BA-82E3A7959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800" y="986400"/>
            <a:ext cx="47700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Größe: 636 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Eigentümer: Stadt </a:t>
            </a:r>
            <a:r>
              <a:rPr lang="de-DE" sz="1800" dirty="0" err="1"/>
              <a:t>Steinau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Grundstückspreis:   60,00 €/m²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Ansprechpartner:</a:t>
            </a:r>
          </a:p>
          <a:p>
            <a:pPr marL="0" indent="0">
              <a:buNone/>
            </a:pPr>
            <a:r>
              <a:rPr lang="de-DE" sz="1800" dirty="0"/>
              <a:t>Liegenschaftsabteilung der Stadt</a:t>
            </a:r>
          </a:p>
          <a:p>
            <a:pPr marL="0" indent="0">
              <a:buNone/>
            </a:pPr>
            <a:r>
              <a:rPr lang="de-DE" sz="1800" dirty="0" err="1"/>
              <a:t>Steinau</a:t>
            </a:r>
            <a:r>
              <a:rPr lang="de-DE" sz="1800" dirty="0"/>
              <a:t> an der Straße</a:t>
            </a:r>
          </a:p>
          <a:p>
            <a:pPr marL="0" indent="0">
              <a:buNone/>
            </a:pPr>
            <a:r>
              <a:rPr lang="de-DE" sz="1800" dirty="0"/>
              <a:t>06663/ 973 15 oder</a:t>
            </a:r>
          </a:p>
          <a:p>
            <a:pPr marL="0" indent="0">
              <a:buNone/>
            </a:pPr>
            <a:r>
              <a:rPr lang="de-DE" sz="1800" dirty="0"/>
              <a:t>06663/ 973 58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EA4608E-AAF4-AEF2-AF58-C9DE2DFDF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00" y="1342800"/>
            <a:ext cx="5041382" cy="41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59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711104-591F-5835-0242-AF57E0991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800" y="986400"/>
            <a:ext cx="47700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Größe: 608 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Eigentümer: Stadt </a:t>
            </a:r>
            <a:r>
              <a:rPr lang="de-DE" sz="1800" dirty="0" err="1"/>
              <a:t>Steinau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Grundstückspreis:   60,00 €/m²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Ansprechpartner:</a:t>
            </a:r>
          </a:p>
          <a:p>
            <a:pPr marL="0" indent="0">
              <a:buNone/>
            </a:pPr>
            <a:r>
              <a:rPr lang="de-DE" sz="1800" dirty="0"/>
              <a:t>Liegenschaftsabteilung der Stadt</a:t>
            </a:r>
          </a:p>
          <a:p>
            <a:pPr marL="0" indent="0">
              <a:buNone/>
            </a:pPr>
            <a:r>
              <a:rPr lang="de-DE" sz="1800" dirty="0" err="1"/>
              <a:t>Steinau</a:t>
            </a:r>
            <a:r>
              <a:rPr lang="de-DE" sz="1800" dirty="0"/>
              <a:t> an der Straße</a:t>
            </a:r>
          </a:p>
          <a:p>
            <a:pPr marL="0" indent="0">
              <a:buNone/>
            </a:pPr>
            <a:r>
              <a:rPr lang="de-DE" sz="1800" dirty="0"/>
              <a:t>06663/ 973 15 oder</a:t>
            </a:r>
          </a:p>
          <a:p>
            <a:pPr marL="0" indent="0">
              <a:buNone/>
            </a:pPr>
            <a:r>
              <a:rPr lang="de-DE" sz="1800" dirty="0"/>
              <a:t>06663/ 973 58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23E3A2E-F22E-6220-EE84-3AFE9636C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00" y="1342800"/>
            <a:ext cx="5041382" cy="41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45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1087</Words>
  <Application>Microsoft Office PowerPoint</Application>
  <PresentationFormat>Breitbild</PresentationFormat>
  <Paragraphs>273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Monika Zeber</dc:creator>
  <cp:lastModifiedBy>Jannis Dehler</cp:lastModifiedBy>
  <cp:revision>23</cp:revision>
  <dcterms:created xsi:type="dcterms:W3CDTF">2025-03-11T09:09:34Z</dcterms:created>
  <dcterms:modified xsi:type="dcterms:W3CDTF">2025-11-21T08:45:26Z</dcterms:modified>
</cp:coreProperties>
</file>