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7" r:id="rId2"/>
    <p:sldId id="263" r:id="rId3"/>
    <p:sldId id="258" r:id="rId4"/>
    <p:sldId id="264" r:id="rId5"/>
    <p:sldId id="265" r:id="rId6"/>
    <p:sldId id="256" r:id="rId7"/>
    <p:sldId id="261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255C6-6D75-4FC9-BDC5-C7F572D83F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C0E3B77-72ED-4DE9-82F9-33150C349CA0}">
      <dgm:prSet/>
      <dgm:spPr>
        <a:solidFill>
          <a:srgbClr val="92D050"/>
        </a:solidFill>
      </dgm:spPr>
      <dgm:t>
        <a:bodyPr/>
        <a:lstStyle/>
        <a:p>
          <a:pPr rtl="0"/>
          <a:r>
            <a:rPr lang="de-DE" b="1" dirty="0">
              <a:solidFill>
                <a:schemeClr val="tx1"/>
              </a:solidFill>
            </a:rPr>
            <a:t>Stadtteil </a:t>
          </a:r>
          <a:r>
            <a:rPr lang="de-DE" b="1" dirty="0" err="1">
              <a:solidFill>
                <a:schemeClr val="tx1"/>
              </a:solidFill>
            </a:rPr>
            <a:t>Ulmbach</a:t>
          </a:r>
          <a:r>
            <a:rPr lang="de-DE" b="1" dirty="0">
              <a:solidFill>
                <a:schemeClr val="tx1"/>
              </a:solidFill>
            </a:rPr>
            <a:t> Wohnbaugebiet „Die Hofäcker“</a:t>
          </a:r>
        </a:p>
      </dgm:t>
    </dgm:pt>
    <dgm:pt modelId="{4A4BC6C3-AB04-4A5B-A7A8-3A3C6E012432}" type="parTrans" cxnId="{A3EAE712-3365-4570-B870-FF364726AFB0}">
      <dgm:prSet/>
      <dgm:spPr/>
      <dgm:t>
        <a:bodyPr/>
        <a:lstStyle/>
        <a:p>
          <a:endParaRPr lang="de-DE"/>
        </a:p>
      </dgm:t>
    </dgm:pt>
    <dgm:pt modelId="{08527B2B-63DC-4B0B-91F0-9B486AB4D680}" type="sibTrans" cxnId="{A3EAE712-3365-4570-B870-FF364726AFB0}">
      <dgm:prSet/>
      <dgm:spPr/>
      <dgm:t>
        <a:bodyPr/>
        <a:lstStyle/>
        <a:p>
          <a:endParaRPr lang="de-DE"/>
        </a:p>
      </dgm:t>
    </dgm:pt>
    <dgm:pt modelId="{A30ACFEB-7411-446A-9BA1-4A15545FDF10}" type="pres">
      <dgm:prSet presAssocID="{5C0255C6-6D75-4FC9-BDC5-C7F572D83F00}" presName="linear" presStyleCnt="0">
        <dgm:presLayoutVars>
          <dgm:animLvl val="lvl"/>
          <dgm:resizeHandles val="exact"/>
        </dgm:presLayoutVars>
      </dgm:prSet>
      <dgm:spPr/>
    </dgm:pt>
    <dgm:pt modelId="{3BE1FED2-67D0-4CC8-8717-4048AFBD7376}" type="pres">
      <dgm:prSet presAssocID="{0C0E3B77-72ED-4DE9-82F9-33150C349CA0}" presName="parentText" presStyleLbl="node1" presStyleIdx="0" presStyleCnt="1" custLinFactNeighborY="-4110">
        <dgm:presLayoutVars>
          <dgm:chMax val="0"/>
          <dgm:bulletEnabled val="1"/>
        </dgm:presLayoutVars>
      </dgm:prSet>
      <dgm:spPr/>
    </dgm:pt>
  </dgm:ptLst>
  <dgm:cxnLst>
    <dgm:cxn modelId="{D31C9510-1226-49C6-868E-E62575148AC2}" type="presOf" srcId="{5C0255C6-6D75-4FC9-BDC5-C7F572D83F00}" destId="{A30ACFEB-7411-446A-9BA1-4A15545FDF10}" srcOrd="0" destOrd="0" presId="urn:microsoft.com/office/officeart/2005/8/layout/vList2"/>
    <dgm:cxn modelId="{A3EAE712-3365-4570-B870-FF364726AFB0}" srcId="{5C0255C6-6D75-4FC9-BDC5-C7F572D83F00}" destId="{0C0E3B77-72ED-4DE9-82F9-33150C349CA0}" srcOrd="0" destOrd="0" parTransId="{4A4BC6C3-AB04-4A5B-A7A8-3A3C6E012432}" sibTransId="{08527B2B-63DC-4B0B-91F0-9B486AB4D680}"/>
    <dgm:cxn modelId="{5F14CFF3-2ED2-4048-B5C6-8B6278852B20}" type="presOf" srcId="{0C0E3B77-72ED-4DE9-82F9-33150C349CA0}" destId="{3BE1FED2-67D0-4CC8-8717-4048AFBD7376}" srcOrd="0" destOrd="0" presId="urn:microsoft.com/office/officeart/2005/8/layout/vList2"/>
    <dgm:cxn modelId="{81F1024C-6D5C-438D-9974-14059FB23C21}" type="presParOf" srcId="{A30ACFEB-7411-446A-9BA1-4A15545FDF10}" destId="{3BE1FED2-67D0-4CC8-8717-4048AFBD73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1FED2-67D0-4CC8-8717-4048AFBD7376}">
      <dsp:nvSpPr>
        <dsp:cNvPr id="0" name=""/>
        <dsp:cNvSpPr/>
      </dsp:nvSpPr>
      <dsp:spPr>
        <a:xfrm>
          <a:off x="0" y="0"/>
          <a:ext cx="10515600" cy="839474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b="1" kern="1200" dirty="0">
              <a:solidFill>
                <a:schemeClr val="tx1"/>
              </a:solidFill>
            </a:rPr>
            <a:t>Stadtteil </a:t>
          </a:r>
          <a:r>
            <a:rPr lang="de-DE" sz="3500" b="1" kern="1200" dirty="0" err="1">
              <a:solidFill>
                <a:schemeClr val="tx1"/>
              </a:solidFill>
            </a:rPr>
            <a:t>Ulmbach</a:t>
          </a:r>
          <a:r>
            <a:rPr lang="de-DE" sz="3500" b="1" kern="1200" dirty="0">
              <a:solidFill>
                <a:schemeClr val="tx1"/>
              </a:solidFill>
            </a:rPr>
            <a:t> Wohnbaugebiet „Die Hofäcker“</a:t>
          </a:r>
        </a:p>
      </dsp:txBody>
      <dsp:txXfrm>
        <a:off x="40980" y="40980"/>
        <a:ext cx="10433640" cy="75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4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02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86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46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563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35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46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85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71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209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960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8C8E6-9763-4CBD-8D50-E02F08D12BDC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9C3B-01EA-4A7F-9F1C-AD6B7E6C809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2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9879208"/>
              </p:ext>
            </p:extLst>
          </p:nvPr>
        </p:nvGraphicFramePr>
        <p:xfrm>
          <a:off x="838200" y="365126"/>
          <a:ext cx="10515600" cy="840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ad 4"/>
          <p:cNvSpPr/>
          <p:nvPr/>
        </p:nvSpPr>
        <p:spPr>
          <a:xfrm>
            <a:off x="2759826" y="4314911"/>
            <a:ext cx="1695796" cy="1446415"/>
          </a:xfrm>
          <a:prstGeom prst="donut">
            <a:avLst>
              <a:gd name="adj" fmla="val 688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15447" y="1529541"/>
            <a:ext cx="401504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/>
              <a:t>Allgemeines Wohngebiet</a:t>
            </a:r>
          </a:p>
          <a:p>
            <a:endParaRPr lang="de-DE" sz="1600" dirty="0"/>
          </a:p>
          <a:p>
            <a:r>
              <a:rPr lang="de-DE" sz="2000" dirty="0"/>
              <a:t>Noch unbebaut </a:t>
            </a:r>
          </a:p>
          <a:p>
            <a:endParaRPr lang="de-DE" sz="2000" dirty="0"/>
          </a:p>
          <a:p>
            <a:r>
              <a:rPr lang="de-DE" sz="2000" dirty="0"/>
              <a:t>2 Bauplätze</a:t>
            </a:r>
          </a:p>
          <a:p>
            <a:endParaRPr lang="de-DE" sz="2000" dirty="0"/>
          </a:p>
          <a:p>
            <a:r>
              <a:rPr lang="de-DE" sz="2000" dirty="0"/>
              <a:t>Entfernung zum Stadtzentrum Steinau ca. 8 km</a:t>
            </a:r>
          </a:p>
          <a:p>
            <a:endParaRPr lang="de-DE" sz="2000" dirty="0"/>
          </a:p>
          <a:p>
            <a:r>
              <a:rPr lang="de-DE" sz="2000" dirty="0"/>
              <a:t>Entfernung zum Bahnhof ca. 8 km</a:t>
            </a:r>
          </a:p>
          <a:p>
            <a:endParaRPr lang="de-DE" sz="2000" dirty="0"/>
          </a:p>
          <a:p>
            <a:r>
              <a:rPr lang="de-DE" sz="2000" dirty="0"/>
              <a:t>Entfernung BAB-Anschluss 7 km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AFF6430E-A8B6-56EA-859A-D47F3A91F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05" y="1529541"/>
            <a:ext cx="3760713" cy="4884807"/>
          </a:xfrm>
        </p:spPr>
      </p:pic>
    </p:spTree>
    <p:extLst>
      <p:ext uri="{BB962C8B-B14F-4D97-AF65-F5344CB8AC3E}">
        <p14:creationId xmlns:p14="http://schemas.microsoft.com/office/powerpoint/2010/main" val="1554867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26836" y="831273"/>
            <a:ext cx="962167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Der Stadtteil </a:t>
            </a:r>
            <a:r>
              <a:rPr lang="de-DE" dirty="0" err="1"/>
              <a:t>Ulmbach</a:t>
            </a:r>
            <a:r>
              <a:rPr lang="de-DE" dirty="0"/>
              <a:t> ist einer der insgesamt 12 Stadtteilen der Stadt Steinau an der Straße.</a:t>
            </a:r>
          </a:p>
          <a:p>
            <a:r>
              <a:rPr lang="de-DE" dirty="0"/>
              <a:t>Es liegt zwischen Vogelsberg und Spessart.</a:t>
            </a:r>
          </a:p>
          <a:p>
            <a:endParaRPr lang="de-DE" dirty="0"/>
          </a:p>
          <a:p>
            <a:r>
              <a:rPr lang="de-DE" dirty="0"/>
              <a:t>Vom Bahnhof Steinau erreicht man die ICE-Bahnhöfe Hanau und Fulda in kurzer Fahrzeit. </a:t>
            </a:r>
          </a:p>
          <a:p>
            <a:endParaRPr lang="de-DE" dirty="0"/>
          </a:p>
          <a:p>
            <a:r>
              <a:rPr lang="de-DE" dirty="0"/>
              <a:t>Den Flughafen Frankfurt/ Main (Rhein-Main-Airport) erreicht man mit einer Fahrzeit von unter einer </a:t>
            </a:r>
          </a:p>
          <a:p>
            <a:r>
              <a:rPr lang="de-DE" dirty="0"/>
              <a:t>Stunde (80 km).</a:t>
            </a:r>
          </a:p>
          <a:p>
            <a:endParaRPr lang="de-DE" dirty="0"/>
          </a:p>
          <a:p>
            <a:r>
              <a:rPr lang="de-DE" dirty="0"/>
              <a:t>Die Lage der Bundesautobahn A 66 (Frankfurt – Fulda) ist einer der größten Standortvorteile, die </a:t>
            </a:r>
          </a:p>
          <a:p>
            <a:r>
              <a:rPr lang="de-DE" dirty="0"/>
              <a:t>Entfernung beträgt 7 km.</a:t>
            </a:r>
          </a:p>
          <a:p>
            <a:endParaRPr lang="de-DE" dirty="0"/>
          </a:p>
          <a:p>
            <a:r>
              <a:rPr lang="de-DE" dirty="0" err="1"/>
              <a:t>Ulmbach</a:t>
            </a:r>
            <a:r>
              <a:rPr lang="de-DE" dirty="0"/>
              <a:t> ist geprägt durch ein reges Vereinsleben und bietet neben dem Kindergarten auch </a:t>
            </a:r>
          </a:p>
          <a:p>
            <a:r>
              <a:rPr lang="de-DE" dirty="0"/>
              <a:t>eine Grundschule für die jüngsten Einwohner. Eine Vielzahl an Freizeitaktivitäten durch Vereine </a:t>
            </a:r>
          </a:p>
          <a:p>
            <a:r>
              <a:rPr lang="de-DE" dirty="0"/>
              <a:t>oder eines der umliegenden touristischen Ziele wie z. B. Freibad, den Kletterwald, die Tropfstein- </a:t>
            </a:r>
          </a:p>
          <a:p>
            <a:r>
              <a:rPr lang="de-DE" dirty="0"/>
              <a:t>Höhle oder das Brüder-Grimm-Haus.</a:t>
            </a:r>
          </a:p>
          <a:p>
            <a:endParaRPr lang="de-DE" dirty="0"/>
          </a:p>
          <a:p>
            <a:r>
              <a:rPr lang="de-DE" dirty="0"/>
              <a:t>Die Stadt Steinau bietet Bauplätze zu attraktiven Preisen an, die vielleicht auch Ihren Vorstellungen</a:t>
            </a:r>
          </a:p>
          <a:p>
            <a:r>
              <a:rPr lang="de-DE" dirty="0"/>
              <a:t>entsprechen.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58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8254538" y="1039091"/>
            <a:ext cx="32669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Eigentümer der Grundstücke: </a:t>
            </a:r>
          </a:p>
          <a:p>
            <a:r>
              <a:rPr lang="de-DE" dirty="0"/>
              <a:t>Stadt Steinau</a:t>
            </a:r>
          </a:p>
          <a:p>
            <a:endParaRPr lang="de-DE" dirty="0"/>
          </a:p>
          <a:p>
            <a:r>
              <a:rPr lang="de-DE" dirty="0"/>
              <a:t>Beide Grundstücke stehen zum Verkauf</a:t>
            </a:r>
          </a:p>
          <a:p>
            <a:endParaRPr lang="de-DE" dirty="0"/>
          </a:p>
          <a:p>
            <a:r>
              <a:rPr lang="de-DE" dirty="0"/>
              <a:t>Grundstückspreis:   80,00 €/m²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Ansprechpartner:</a:t>
            </a:r>
          </a:p>
          <a:p>
            <a:r>
              <a:rPr lang="de-DE" dirty="0"/>
              <a:t>Liegenschaftsabteilung der Stadt</a:t>
            </a:r>
          </a:p>
          <a:p>
            <a:r>
              <a:rPr lang="de-DE" dirty="0"/>
              <a:t>Steinau an der Straße</a:t>
            </a:r>
          </a:p>
          <a:p>
            <a:r>
              <a:rPr lang="de-DE" dirty="0"/>
              <a:t>06663/ 973 15 oder</a:t>
            </a:r>
          </a:p>
          <a:p>
            <a:r>
              <a:rPr lang="de-DE" dirty="0"/>
              <a:t>06663/ 973 58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5A6E0A4-C1C7-783E-5300-D3766963E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00" y="684000"/>
            <a:ext cx="6444000" cy="57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8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628CD8-1AA7-BAF6-F8F9-FBD9EADAC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237" y="987424"/>
            <a:ext cx="4769861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731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</a:t>
            </a:r>
            <a:r>
              <a:rPr lang="de-DE" sz="1800" dirty="0" err="1"/>
              <a:t>Steinau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80,00 €/m²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 err="1"/>
              <a:t>Steinau</a:t>
            </a:r>
            <a:r>
              <a:rPr lang="de-DE" sz="1800" dirty="0"/>
              <a:t>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pPr marL="0" indent="0">
              <a:buNone/>
            </a:pPr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8EEE08-1978-2ABD-87E6-1C55489B6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0" y="1342800"/>
            <a:ext cx="5040000" cy="41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6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16DF54-0CE0-EDDF-F146-BF4DC4BCF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8800" y="986400"/>
            <a:ext cx="4770000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Größe: 1534 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Eigentümer: Stadt </a:t>
            </a:r>
            <a:r>
              <a:rPr lang="de-DE" sz="1800" dirty="0" err="1"/>
              <a:t>Steinau</a:t>
            </a: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Grundstückspreis:   80,00 €/m²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Ansprechpartner:</a:t>
            </a:r>
          </a:p>
          <a:p>
            <a:pPr marL="0" indent="0">
              <a:buNone/>
            </a:pPr>
            <a:r>
              <a:rPr lang="de-DE" sz="1800" dirty="0"/>
              <a:t>Liegenschaftsabteilung der Stadt</a:t>
            </a:r>
          </a:p>
          <a:p>
            <a:pPr marL="0" indent="0">
              <a:buNone/>
            </a:pPr>
            <a:r>
              <a:rPr lang="de-DE" sz="1800" dirty="0" err="1"/>
              <a:t>Steinau</a:t>
            </a:r>
            <a:r>
              <a:rPr lang="de-DE" sz="1800" dirty="0"/>
              <a:t> an der Straße</a:t>
            </a:r>
          </a:p>
          <a:p>
            <a:pPr marL="0" indent="0">
              <a:buNone/>
            </a:pPr>
            <a:r>
              <a:rPr lang="de-DE" sz="1800" dirty="0"/>
              <a:t>06663/ 973 15 oder</a:t>
            </a:r>
          </a:p>
          <a:p>
            <a:pPr marL="0" indent="0">
              <a:buNone/>
            </a:pPr>
            <a:r>
              <a:rPr lang="de-DE" sz="1800" dirty="0"/>
              <a:t>06663/ 973 58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4D768E-9D04-A889-EFE3-BAB697E7B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0" y="1342800"/>
            <a:ext cx="5040000" cy="418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8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55783" y="369456"/>
            <a:ext cx="10326254" cy="535531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endParaRPr lang="de-DE" sz="2000" b="1" dirty="0"/>
          </a:p>
          <a:p>
            <a:pPr algn="ctr"/>
            <a:endParaRPr lang="de-DE" sz="2000" b="1" dirty="0"/>
          </a:p>
          <a:p>
            <a:pPr algn="ctr"/>
            <a:endParaRPr lang="de-DE" sz="2000" b="1" dirty="0"/>
          </a:p>
          <a:p>
            <a:pPr algn="ctr"/>
            <a:endParaRPr lang="de-DE" sz="2000" b="1" dirty="0"/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Der Kaufpreis für das Baugebiet „Die Hofäcker“ im Stadtteil </a:t>
            </a:r>
            <a:r>
              <a:rPr lang="de-DE" sz="2000" b="1" dirty="0" err="1"/>
              <a:t>Ulmbach</a:t>
            </a:r>
            <a:r>
              <a:rPr lang="de-DE" sz="2000" b="1" dirty="0"/>
              <a:t> beträgt 80 €/m².</a:t>
            </a:r>
          </a:p>
          <a:p>
            <a:pPr algn="ctr"/>
            <a:endParaRPr lang="de-DE" sz="2400" b="1" dirty="0"/>
          </a:p>
          <a:p>
            <a:pPr algn="ctr"/>
            <a:r>
              <a:rPr lang="de-DE" dirty="0"/>
              <a:t>Die  Wasser- und Kanalanschlusskosten von der Hauptleitung bis zur Grundstücksgrenze, die Herstellung der Hausanschlüsse an Abwasser- und Wasserleitung innerhalb des Baugrundstückes, die Beiträge für die Erschließung der Wasser- und Abwassersammelleitungen und Behandlungsanlagen werden separat von den Stadtwerken der Stadt Steinau erhoben. 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Die Notargebühren, Grunderwerbsteuer, Anschlusskosten für Strom, Telefon werden vom Grundstückseigentümer getragen.</a:t>
            </a:r>
          </a:p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endParaRPr lang="de-DE" b="1" dirty="0"/>
          </a:p>
          <a:p>
            <a:pPr algn="ctr"/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1048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607127" y="323273"/>
            <a:ext cx="83311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/>
              <a:t>Bauverpflichtung</a:t>
            </a:r>
          </a:p>
          <a:p>
            <a:r>
              <a:rPr lang="de-DE" dirty="0"/>
              <a:t>Das Grundstück ist innerhalb einer Frist von zwei Jahren, gerechnet vom Tage der  Eigentumsumschreibung an, zu bebauen.</a:t>
            </a:r>
          </a:p>
          <a:p>
            <a:endParaRPr lang="de-DE" dirty="0"/>
          </a:p>
          <a:p>
            <a:r>
              <a:rPr lang="de-DE" b="1" u="sng" dirty="0"/>
              <a:t>Rückauflassungsvormerkung</a:t>
            </a:r>
            <a:endParaRPr lang="de-DE" dirty="0"/>
          </a:p>
          <a:p>
            <a:r>
              <a:rPr lang="de-DE" dirty="0"/>
              <a:t>Sollte die Bauverpflichtung nicht eingehalten werden können, ist das Grundstück lasten-, kosten-, zins- und steuerfrei an die Stadt Steinau an der Straße zurück zu übertragen. </a:t>
            </a:r>
          </a:p>
          <a:p>
            <a:r>
              <a:rPr lang="de-DE" dirty="0"/>
              <a:t>Die Rückübertragungsverpflichtung (Rückauflassungsvormerkung) wird als Belastung im Grundbuch eingetragen. </a:t>
            </a:r>
          </a:p>
          <a:p>
            <a:r>
              <a:rPr lang="de-DE" dirty="0"/>
              <a:t>Eine Löschungsbewilligung wird auf Anfrage bei Vorliegen der Voraussetzung durch die Stadt Steinau erteilt. Die Kosten für die Löschungsbewilligung übernimmt der Antragsteller.</a:t>
            </a:r>
          </a:p>
          <a:p>
            <a:endParaRPr lang="de-DE" dirty="0"/>
          </a:p>
          <a:p>
            <a:r>
              <a:rPr lang="de-DE" b="1" u="sng" dirty="0"/>
              <a:t>Eigene </a:t>
            </a:r>
            <a:r>
              <a:rPr lang="de-DE" b="1" u="sng" dirty="0" err="1"/>
              <a:t>Wohnsitznahme</a:t>
            </a:r>
            <a:endParaRPr lang="de-DE" dirty="0"/>
          </a:p>
          <a:p>
            <a:r>
              <a:rPr lang="de-DE" dirty="0"/>
              <a:t>Alle Antragsteller sowie deren Kinder müssen mit dem neu zu errichtenden Objekt im Baugebiet „Die Hofäcker“ Ihren ersten Wohnsitz begründen.</a:t>
            </a:r>
          </a:p>
        </p:txBody>
      </p:sp>
    </p:spTree>
    <p:extLst>
      <p:ext uri="{BB962C8B-B14F-4D97-AF65-F5344CB8AC3E}">
        <p14:creationId xmlns:p14="http://schemas.microsoft.com/office/powerpoint/2010/main" val="258080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237673" y="609600"/>
            <a:ext cx="105256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Spekulationsverbot</a:t>
            </a:r>
          </a:p>
          <a:p>
            <a:r>
              <a:rPr lang="de-DE" dirty="0"/>
              <a:t>Der erworbene Grund und Boden darf- bebaut und unbebaut- innerhalb von 3 Jahren</a:t>
            </a:r>
          </a:p>
          <a:p>
            <a:r>
              <a:rPr lang="de-DE" dirty="0"/>
              <a:t> gerechnet vom Tage des Vertragsabschlusses nicht an Dritte weiterveräußert werden.</a:t>
            </a:r>
          </a:p>
          <a:p>
            <a:r>
              <a:rPr lang="de-DE" dirty="0"/>
              <a:t>Ausgenommen hiervon sind vorweggenommene oder tatsächliche Erbfolgen.</a:t>
            </a:r>
          </a:p>
          <a:p>
            <a:endParaRPr lang="de-DE" dirty="0"/>
          </a:p>
          <a:p>
            <a:r>
              <a:rPr lang="de-DE" b="1" u="sng" dirty="0"/>
              <a:t>Rechtsgültiger Bebauungsplan</a:t>
            </a:r>
          </a:p>
          <a:p>
            <a:r>
              <a:rPr lang="de-DE" dirty="0"/>
              <a:t>Die textlichen Festsetzungen des Bebauungsplans ist auf der Homepage der Stadt Steinau zu entnehmen.</a:t>
            </a:r>
          </a:p>
          <a:p>
            <a:r>
              <a:rPr lang="de-DE" dirty="0"/>
              <a:t>Wir empfehlen Ihnen zu Fragen des Bebauungsplans und der Bebaubarkeit der Grundstücke im Bebauungsplan</a:t>
            </a:r>
          </a:p>
          <a:p>
            <a:r>
              <a:rPr lang="de-DE" dirty="0"/>
              <a:t>„Die Hofäcker“ auf der Homepage einzusehen, oder mit unserer Bauabteilung unter Telefon-Nr. 06663/973-41</a:t>
            </a:r>
          </a:p>
          <a:p>
            <a:r>
              <a:rPr lang="de-DE" dirty="0"/>
              <a:t>Kontakt aufzunehmen.</a:t>
            </a:r>
          </a:p>
        </p:txBody>
      </p:sp>
    </p:spTree>
    <p:extLst>
      <p:ext uri="{BB962C8B-B14F-4D97-AF65-F5344CB8AC3E}">
        <p14:creationId xmlns:p14="http://schemas.microsoft.com/office/powerpoint/2010/main" val="1625310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552</Words>
  <Application>Microsoft Office PowerPoint</Application>
  <PresentationFormat>Breitbild</PresentationFormat>
  <Paragraphs>99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Monika Zeber</dc:creator>
  <cp:lastModifiedBy>Jannis Dehler</cp:lastModifiedBy>
  <cp:revision>27</cp:revision>
  <dcterms:created xsi:type="dcterms:W3CDTF">2025-03-11T09:09:34Z</dcterms:created>
  <dcterms:modified xsi:type="dcterms:W3CDTF">2025-11-21T07:46:54Z</dcterms:modified>
</cp:coreProperties>
</file>